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3" r:id="rId5"/>
    <p:sldId id="262" r:id="rId6"/>
    <p:sldId id="261" r:id="rId7"/>
    <p:sldId id="264" r:id="rId8"/>
    <p:sldId id="269" r:id="rId9"/>
    <p:sldId id="266" r:id="rId10"/>
    <p:sldId id="270" r:id="rId11"/>
  </p:sldIdLst>
  <p:sldSz cx="12192000" cy="6858000"/>
  <p:notesSz cx="6858000" cy="9144000"/>
  <p:embeddedFontLst>
    <p:embeddedFont>
      <p:font typeface="Franklin Gothic" panose="020B0604020202020204" charset="0"/>
      <p:bold r:id="rId13"/>
    </p:embeddedFont>
    <p:embeddedFont>
      <p:font typeface="Libre Franklin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4" roundtripDataSignature="AMtx7mi1sBDdHb2XsYteFNPHBFMUQvu/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-2280" y="-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6903463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403636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16118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47379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650209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4399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57327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48281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61024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099447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97140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" name="Google Shape;17;p7"/>
          <p:cNvGrpSpPr/>
          <p:nvPr/>
        </p:nvGrpSpPr>
        <p:grpSpPr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8" name="Google Shape;18;p7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9" name="Google Shape;19;p7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" name="Google Shape;20;p7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1" name="Google Shape;21;p7"/>
          <p:cNvSpPr txBox="1">
            <a:spLocks noGrp="1"/>
          </p:cNvSpPr>
          <p:nvPr>
            <p:ph type="body" idx="1"/>
          </p:nvPr>
        </p:nvSpPr>
        <p:spPr>
          <a:xfrm>
            <a:off x="6367055" y="4549553"/>
            <a:ext cx="5491570" cy="953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2" name="Google Shape;22;p7"/>
          <p:cNvCxnSpPr/>
          <p:nvPr/>
        </p:nvCxnSpPr>
        <p:spPr>
          <a:xfrm>
            <a:off x="5839833" y="5784349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 ">
  <p:cSld name="Timeline ">
    <p:bg>
      <p:bgPr>
        <a:solidFill>
          <a:schemeClr val="lt1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" name="Google Shape;142;p16"/>
          <p:cNvCxnSpPr/>
          <p:nvPr/>
        </p:nvCxnSpPr>
        <p:spPr>
          <a:xfrm flipH="1">
            <a:off x="1045959" y="2213783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3" name="Google Shape;143;p16"/>
          <p:cNvCxnSpPr/>
          <p:nvPr/>
        </p:nvCxnSpPr>
        <p:spPr>
          <a:xfrm flipH="1">
            <a:off x="6180493" y="2213783"/>
            <a:ext cx="11102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4" name="Google Shape;144;p16"/>
          <p:cNvCxnSpPr/>
          <p:nvPr/>
        </p:nvCxnSpPr>
        <p:spPr>
          <a:xfrm flipH="1">
            <a:off x="8745623" y="3904712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5" name="Google Shape;145;p16"/>
          <p:cNvCxnSpPr/>
          <p:nvPr/>
        </p:nvCxnSpPr>
        <p:spPr>
          <a:xfrm flipH="1">
            <a:off x="3611089" y="3895941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body" idx="1"/>
          </p:nvPr>
        </p:nvSpPr>
        <p:spPr>
          <a:xfrm>
            <a:off x="1296955" y="293485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body" idx="2"/>
          </p:nvPr>
        </p:nvSpPr>
        <p:spPr>
          <a:xfrm>
            <a:off x="1296955" y="2568686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9" name="Google Shape;149;p16"/>
          <p:cNvSpPr txBox="1">
            <a:spLocks noGrp="1"/>
          </p:cNvSpPr>
          <p:nvPr>
            <p:ph type="body" idx="3"/>
          </p:nvPr>
        </p:nvSpPr>
        <p:spPr>
          <a:xfrm>
            <a:off x="3897799" y="5087328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body" idx="4"/>
          </p:nvPr>
        </p:nvSpPr>
        <p:spPr>
          <a:xfrm>
            <a:off x="3897799" y="4701908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body" idx="5"/>
          </p:nvPr>
        </p:nvSpPr>
        <p:spPr>
          <a:xfrm>
            <a:off x="9001711" y="5087328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body" idx="6"/>
          </p:nvPr>
        </p:nvSpPr>
        <p:spPr>
          <a:xfrm>
            <a:off x="9001711" y="4701908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body" idx="7"/>
          </p:nvPr>
        </p:nvSpPr>
        <p:spPr>
          <a:xfrm>
            <a:off x="6438143" y="293485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body" idx="8"/>
          </p:nvPr>
        </p:nvSpPr>
        <p:spPr>
          <a:xfrm>
            <a:off x="6438143" y="2568686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55" name="Google Shape;155;p16"/>
          <p:cNvCxnSpPr/>
          <p:nvPr/>
        </p:nvCxnSpPr>
        <p:spPr>
          <a:xfrm>
            <a:off x="967689" y="3968780"/>
            <a:ext cx="10275477" cy="0"/>
          </a:xfrm>
          <a:prstGeom prst="straightConnector1">
            <a:avLst/>
          </a:prstGeom>
          <a:noFill/>
          <a:ln w="16510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6" name="Google Shape;156;p16"/>
          <p:cNvSpPr/>
          <p:nvPr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7" name="Google Shape;157;p16"/>
          <p:cNvSpPr/>
          <p:nvPr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8" name="Google Shape;158;p16"/>
          <p:cNvSpPr/>
          <p:nvPr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9" name="Google Shape;159;p16"/>
          <p:cNvSpPr/>
          <p:nvPr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0" name="Google Shape;160;p16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6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3768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orient="horz" pos="1512">
          <p15:clr>
            <a:srgbClr val="FBAE40"/>
          </p15:clr>
        </p15:guide>
        <p15:guide id="11" orient="horz" pos="283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">
  <p:cSld name="2 Col">
    <p:bg>
      <p:bgPr>
        <a:solidFill>
          <a:schemeClr val="lt1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7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65" name="Google Shape;165;p17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68" name="Google Shape;168;p17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69" name="Google Shape;169;p17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0" name="Google Shape;170;p17"/>
          <p:cNvSpPr txBox="1"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body" idx="2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2" name="Google Shape;172;p17"/>
          <p:cNvSpPr txBox="1">
            <a:spLocks noGrp="1"/>
          </p:cNvSpPr>
          <p:nvPr>
            <p:ph type="body" idx="3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3" name="Google Shape;173;p17"/>
          <p:cNvSpPr txBox="1">
            <a:spLocks noGrp="1"/>
          </p:cNvSpPr>
          <p:nvPr>
            <p:ph type="body" idx="4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74" name="Google Shape;174;p17"/>
          <p:cNvCxnSpPr/>
          <p:nvPr/>
        </p:nvCxnSpPr>
        <p:spPr>
          <a:xfrm>
            <a:off x="63627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5" name="Google Shape;175;p17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7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">
  <p:cSld name="3 col">
    <p:bg>
      <p:bgPr>
        <a:solidFill>
          <a:schemeClr val="l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8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80" name="Google Shape;180;p18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83" name="Google Shape;183;p18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84" name="Google Shape;184;p18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5" name="Google Shape;185;p18"/>
          <p:cNvSpPr txBox="1"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body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body" idx="3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88" name="Google Shape;188;p18"/>
          <p:cNvSpPr txBox="1">
            <a:spLocks noGrp="1"/>
          </p:cNvSpPr>
          <p:nvPr>
            <p:ph type="body" idx="4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9" name="Google Shape;189;p18"/>
          <p:cNvSpPr txBox="1">
            <a:spLocks noGrp="1"/>
          </p:cNvSpPr>
          <p:nvPr>
            <p:ph type="body" idx="5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90" name="Google Shape;190;p18"/>
          <p:cNvSpPr txBox="1">
            <a:spLocks noGrp="1"/>
          </p:cNvSpPr>
          <p:nvPr>
            <p:ph type="body" idx="6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91" name="Google Shape;191;p18"/>
          <p:cNvCxnSpPr/>
          <p:nvPr/>
        </p:nvCxnSpPr>
        <p:spPr>
          <a:xfrm>
            <a:off x="4569372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2" name="Google Shape;192;p18"/>
          <p:cNvCxnSpPr/>
          <p:nvPr/>
        </p:nvCxnSpPr>
        <p:spPr>
          <a:xfrm>
            <a:off x="8187017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3" name="Google Shape;193;p18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8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8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>
          <p15:clr>
            <a:srgbClr val="FBAE40"/>
          </p15:clr>
        </p15:guide>
        <p15:guide id="4" pos="5160">
          <p15:clr>
            <a:srgbClr val="FBAE40"/>
          </p15:clr>
        </p15:guide>
        <p15:guide id="5" orient="horz" pos="1224">
          <p15:clr>
            <a:srgbClr val="FBAE40"/>
          </p15:clr>
        </p15:guide>
        <p15:guide id="6" orient="horz" pos="1440">
          <p15:clr>
            <a:srgbClr val="FBAE40"/>
          </p15:clr>
        </p15:guide>
        <p15:guide id="7" orient="horz" pos="552">
          <p15:clr>
            <a:srgbClr val="FBAE40"/>
          </p15:clr>
        </p15:guide>
        <p15:guide id="8" pos="4800">
          <p15:clr>
            <a:srgbClr val="FBAE40"/>
          </p15:clr>
        </p15:guide>
        <p15:guide id="9" pos="2880">
          <p15:clr>
            <a:srgbClr val="FBAE40"/>
          </p15:clr>
        </p15:guide>
        <p15:guide id="10" orient="horz" pos="17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Thank You">
    <p:bg>
      <p:bgPr>
        <a:solidFill>
          <a:schemeClr val="lt1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>
            <a:spLocks noGrp="1"/>
          </p:cNvSpPr>
          <p:nvPr>
            <p:ph type="body" idx="1"/>
          </p:nvPr>
        </p:nvSpPr>
        <p:spPr>
          <a:xfrm>
            <a:off x="6896100" y="5102063"/>
            <a:ext cx="4914900" cy="58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 b="0" i="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subTitle" idx="2"/>
          </p:nvPr>
        </p:nvSpPr>
        <p:spPr>
          <a:xfrm>
            <a:off x="6907623" y="3591098"/>
            <a:ext cx="4903377" cy="105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00" name="Google Shape;200;p19"/>
          <p:cNvCxnSpPr/>
          <p:nvPr/>
        </p:nvCxnSpPr>
        <p:spPr>
          <a:xfrm>
            <a:off x="6896100" y="3233703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1" name="Google Shape;201;p19"/>
          <p:cNvSpPr>
            <a:spLocks noGrp="1"/>
          </p:cNvSpPr>
          <p:nvPr>
            <p:ph type="pic" idx="3"/>
          </p:nvPr>
        </p:nvSpPr>
        <p:spPr>
          <a:xfrm>
            <a:off x="0" y="0"/>
            <a:ext cx="6096000" cy="6858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02" name="Google Shape;202;p19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203" name="Google Shape;203;p19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">
  <p:cSld name="Introductio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8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Google Shape;25;p8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6" name="Google Shape;26;p8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7" name="Google Shape;27;p8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8" name="Google Shape;28;p8"/>
          <p:cNvSpPr>
            <a:spLocks noGrp="1"/>
          </p:cNvSpPr>
          <p:nvPr>
            <p:ph type="pic" idx="2"/>
          </p:nvPr>
        </p:nvSpPr>
        <p:spPr>
          <a:xfrm>
            <a:off x="6096000" y="-22543"/>
            <a:ext cx="6096000" cy="6903086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0" name="Google Shape;30;p8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952499" y="2289363"/>
            <a:ext cx="4572001" cy="279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3480">
          <p15:clr>
            <a:srgbClr val="FBAE40"/>
          </p15:clr>
        </p15:guide>
        <p15:guide id="3" orient="horz" pos="1440">
          <p15:clr>
            <a:srgbClr val="FBAE40"/>
          </p15:clr>
        </p15:guide>
        <p15:guide id="4" orient="horz" pos="1224">
          <p15:clr>
            <a:srgbClr val="FBAE40"/>
          </p15:clr>
        </p15:guide>
        <p15:guide id="5" orient="horz" pos="5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mmary ">
  <p:cSld name="Summary ">
    <p:bg>
      <p:bgPr>
        <a:solidFill>
          <a:schemeClr val="lt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7" name="Google Shape;37;p9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952500" y="2656904"/>
            <a:ext cx="4838700" cy="574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39" name="Google Shape;39;p9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40" name="Google Shape;40;p9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1" name="Google Shape;41;p9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2" name="Google Shape;42;p9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952500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3"/>
          </p:nvPr>
        </p:nvSpPr>
        <p:spPr>
          <a:xfrm>
            <a:off x="953655" y="3841846"/>
            <a:ext cx="4838700" cy="636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4"/>
          </p:nvPr>
        </p:nvSpPr>
        <p:spPr>
          <a:xfrm>
            <a:off x="953655" y="3470942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5"/>
          </p:nvPr>
        </p:nvSpPr>
        <p:spPr>
          <a:xfrm>
            <a:off x="952500" y="5017901"/>
            <a:ext cx="4838700" cy="90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6"/>
          </p:nvPr>
        </p:nvSpPr>
        <p:spPr>
          <a:xfrm>
            <a:off x="952500" y="4646997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7"/>
          </p:nvPr>
        </p:nvSpPr>
        <p:spPr>
          <a:xfrm>
            <a:off x="6399647" y="2656904"/>
            <a:ext cx="4838700" cy="574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8"/>
          </p:nvPr>
        </p:nvSpPr>
        <p:spPr>
          <a:xfrm>
            <a:off x="6399647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9"/>
          </p:nvPr>
        </p:nvSpPr>
        <p:spPr>
          <a:xfrm>
            <a:off x="6399647" y="3841846"/>
            <a:ext cx="4838700" cy="90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3"/>
          </p:nvPr>
        </p:nvSpPr>
        <p:spPr>
          <a:xfrm>
            <a:off x="6399647" y="3470942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10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57" name="Google Shape;57;p10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8" name="Google Shape;58;p10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9" name="Google Shape;59;p10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0" name="Google Shape;60;p10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1" name="Google Shape;61;p10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63" name="Google Shape;63;p10"/>
          <p:cNvCxnSpPr/>
          <p:nvPr/>
        </p:nvCxnSpPr>
        <p:spPr>
          <a:xfrm>
            <a:off x="952500" y="1934655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952500" y="281829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body" idx="2"/>
          </p:nvPr>
        </p:nvSpPr>
        <p:spPr>
          <a:xfrm>
            <a:off x="952500" y="2209800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6" name="Google Shape;66;p10"/>
          <p:cNvCxnSpPr/>
          <p:nvPr/>
        </p:nvCxnSpPr>
        <p:spPr>
          <a:xfrm>
            <a:off x="3663043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7" name="Google Shape;67;p10"/>
          <p:cNvSpPr txBox="1">
            <a:spLocks noGrp="1"/>
          </p:cNvSpPr>
          <p:nvPr>
            <p:ph type="body" idx="3"/>
          </p:nvPr>
        </p:nvSpPr>
        <p:spPr>
          <a:xfrm>
            <a:off x="3663042" y="2818296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4"/>
          </p:nvPr>
        </p:nvSpPr>
        <p:spPr>
          <a:xfrm>
            <a:off x="3663042" y="2209800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9" name="Google Shape;69;p10"/>
          <p:cNvCxnSpPr/>
          <p:nvPr/>
        </p:nvCxnSpPr>
        <p:spPr>
          <a:xfrm>
            <a:off x="952500" y="4248119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0" name="Google Shape;70;p10"/>
          <p:cNvSpPr txBox="1">
            <a:spLocks noGrp="1"/>
          </p:cNvSpPr>
          <p:nvPr>
            <p:ph type="body" idx="5"/>
          </p:nvPr>
        </p:nvSpPr>
        <p:spPr>
          <a:xfrm>
            <a:off x="952500" y="5131299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body" idx="6"/>
          </p:nvPr>
        </p:nvSpPr>
        <p:spPr>
          <a:xfrm>
            <a:off x="952500" y="4522803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2" name="Google Shape;72;p10"/>
          <p:cNvCxnSpPr/>
          <p:nvPr/>
        </p:nvCxnSpPr>
        <p:spPr>
          <a:xfrm>
            <a:off x="3663043" y="4252111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3" name="Google Shape;73;p10"/>
          <p:cNvSpPr txBox="1">
            <a:spLocks noGrp="1"/>
          </p:cNvSpPr>
          <p:nvPr>
            <p:ph type="body" idx="7"/>
          </p:nvPr>
        </p:nvSpPr>
        <p:spPr>
          <a:xfrm>
            <a:off x="3663042" y="513129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body" idx="8"/>
          </p:nvPr>
        </p:nvSpPr>
        <p:spPr>
          <a:xfrm>
            <a:off x="3663042" y="4522803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5" name="Google Shape;75;p10"/>
          <p:cNvCxnSpPr/>
          <p:nvPr/>
        </p:nvCxnSpPr>
        <p:spPr>
          <a:xfrm>
            <a:off x="6367055" y="4252111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6" name="Google Shape;76;p10"/>
          <p:cNvSpPr txBox="1">
            <a:spLocks noGrp="1"/>
          </p:cNvSpPr>
          <p:nvPr>
            <p:ph type="body" idx="9"/>
          </p:nvPr>
        </p:nvSpPr>
        <p:spPr>
          <a:xfrm>
            <a:off x="6367054" y="513129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body" idx="13"/>
          </p:nvPr>
        </p:nvSpPr>
        <p:spPr>
          <a:xfrm>
            <a:off x="6367054" y="4522803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">
  <p:cSld name="Break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>
            <a:spLocks noGrp="1"/>
          </p:cNvSpPr>
          <p:nvPr>
            <p:ph type="pic" idx="2"/>
          </p:nvPr>
        </p:nvSpPr>
        <p:spPr>
          <a:xfrm>
            <a:off x="0" y="0"/>
            <a:ext cx="1219199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sp>
      <p:sp>
        <p:nvSpPr>
          <p:cNvPr id="83" name="Google Shape;83;p11"/>
          <p:cNvSpPr txBox="1"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Franklin Gothic"/>
              <a:buNone/>
              <a:defRPr sz="4100" b="1" i="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4" name="Google Shape;84;p11"/>
          <p:cNvCxnSpPr/>
          <p:nvPr/>
        </p:nvCxnSpPr>
        <p:spPr>
          <a:xfrm>
            <a:off x="7154721" y="4003877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85" name="Google Shape;85;p11"/>
          <p:cNvGrpSpPr/>
          <p:nvPr/>
        </p:nvGrpSpPr>
        <p:grpSpPr>
          <a:xfrm rot="10800000">
            <a:off x="9509760" y="-3"/>
            <a:ext cx="2682238" cy="2682238"/>
            <a:chOff x="0" y="12289"/>
            <a:chExt cx="3550" cy="3551"/>
          </a:xfrm>
        </p:grpSpPr>
        <p:sp>
          <p:nvSpPr>
            <p:cNvPr id="86" name="Google Shape;86;p11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104">
          <p15:clr>
            <a:srgbClr val="FBAE40"/>
          </p15:clr>
        </p15:guide>
        <p15:guide id="2" pos="4344">
          <p15:clr>
            <a:srgbClr val="FBAE40"/>
          </p15:clr>
        </p15:guide>
        <p15:guide id="3" pos="4560">
          <p15:clr>
            <a:srgbClr val="FBAE40"/>
          </p15:clr>
        </p15:guide>
        <p15:guide id="4" orient="horz" pos="18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">
  <p:cSld name="Chart">
    <p:bg>
      <p:bgPr>
        <a:solidFill>
          <a:schemeClr val="l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>
            <a:spLocks noGrp="1"/>
          </p:cNvSpPr>
          <p:nvPr>
            <p:ph type="chart" idx="2"/>
          </p:nvPr>
        </p:nvSpPr>
        <p:spPr>
          <a:xfrm>
            <a:off x="952500" y="1939108"/>
            <a:ext cx="10352810" cy="411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">
  <p:cSld name="Table"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3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l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/>
          <p:nvPr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0" b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“</a:t>
            </a:r>
            <a:endParaRPr/>
          </a:p>
        </p:txBody>
      </p:sp>
      <p:grpSp>
        <p:nvGrpSpPr>
          <p:cNvPr id="103" name="Google Shape;103;p14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04" name="Google Shape;104;p14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109" name="Google Shape;109;p14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10" name="Google Shape;110;p14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>
          <p15:clr>
            <a:srgbClr val="FBAE40"/>
          </p15:clr>
        </p15:guide>
        <p15:guide id="9" orient="horz" pos="124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">
  <p:cSld name="Team">
    <p:bg>
      <p:bgPr>
        <a:solidFill>
          <a:schemeClr val="lt1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15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15" name="Google Shape;115;p15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18" name="Google Shape;118;p15"/>
          <p:cNvSpPr>
            <a:spLocks noGrp="1"/>
          </p:cNvSpPr>
          <p:nvPr>
            <p:ph type="pic" idx="2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0" name="Google Shape;120;p15"/>
          <p:cNvCxnSpPr/>
          <p:nvPr/>
        </p:nvCxnSpPr>
        <p:spPr>
          <a:xfrm>
            <a:off x="952500" y="1939108"/>
            <a:ext cx="2133600" cy="0"/>
          </a:xfrm>
          <a:prstGeom prst="straightConnector1">
            <a:avLst/>
          </a:prstGeom>
          <a:noFill/>
          <a:ln w="1016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1" name="Google Shape;121;p15"/>
          <p:cNvSpPr>
            <a:spLocks noGrp="1"/>
          </p:cNvSpPr>
          <p:nvPr>
            <p:ph type="pic" idx="3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15"/>
          <p:cNvSpPr txBox="1">
            <a:spLocks noGrp="1"/>
          </p:cNvSpPr>
          <p:nvPr>
            <p:ph type="body" idx="1"/>
          </p:nvPr>
        </p:nvSpPr>
        <p:spPr>
          <a:xfrm>
            <a:off x="952500" y="5393169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body" idx="4"/>
          </p:nvPr>
        </p:nvSpPr>
        <p:spPr>
          <a:xfrm>
            <a:off x="952500" y="4986745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body" idx="5"/>
          </p:nvPr>
        </p:nvSpPr>
        <p:spPr>
          <a:xfrm>
            <a:off x="3663042" y="539316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body" idx="6"/>
          </p:nvPr>
        </p:nvSpPr>
        <p:spPr>
          <a:xfrm>
            <a:off x="3663042" y="4986745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body" idx="7"/>
          </p:nvPr>
        </p:nvSpPr>
        <p:spPr>
          <a:xfrm>
            <a:off x="63670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8"/>
          </p:nvPr>
        </p:nvSpPr>
        <p:spPr>
          <a:xfrm>
            <a:off x="6367054" y="4986745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body" idx="9"/>
          </p:nvPr>
        </p:nvSpPr>
        <p:spPr>
          <a:xfrm>
            <a:off x="91102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body" idx="13"/>
          </p:nvPr>
        </p:nvSpPr>
        <p:spPr>
          <a:xfrm>
            <a:off x="9110254" y="4986745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130" name="Google Shape;130;p15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31" name="Google Shape;131;p15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36" name="Google Shape;136;p15"/>
          <p:cNvSpPr>
            <a:spLocks noGrp="1"/>
          </p:cNvSpPr>
          <p:nvPr>
            <p:ph type="pic" idx="14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15"/>
          <p:cNvSpPr>
            <a:spLocks noGrp="1"/>
          </p:cNvSpPr>
          <p:nvPr>
            <p:ph type="pic" idx="15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38" name="Google Shape;138;p15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5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5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4008">
          <p15:clr>
            <a:srgbClr val="FBAE40"/>
          </p15:clr>
        </p15:guide>
        <p15:guide id="5" pos="1944">
          <p15:clr>
            <a:srgbClr val="FBAE40"/>
          </p15:clr>
        </p15:guide>
        <p15:guide id="6" pos="3648">
          <p15:clr>
            <a:srgbClr val="FBAE40"/>
          </p15:clr>
        </p15:guide>
        <p15:guide id="7" orient="horz" pos="1392">
          <p15:clr>
            <a:srgbClr val="FBAE40"/>
          </p15:clr>
        </p15:guide>
        <p15:guide id="8" orient="horz" pos="552">
          <p15:clr>
            <a:srgbClr val="FBAE40"/>
          </p15:clr>
        </p15:guide>
        <p15:guide id="9" orient="horz" pos="1224">
          <p15:clr>
            <a:srgbClr val="FBAE40"/>
          </p15:clr>
        </p15:guide>
        <p15:guide id="10" pos="5352">
          <p15:clr>
            <a:srgbClr val="FBAE40"/>
          </p15:clr>
        </p15:guide>
        <p15:guide id="11" pos="5736">
          <p15:clr>
            <a:srgbClr val="FBAE40"/>
          </p15:clr>
        </p15:guide>
        <p15:guide id="12" orient="horz" pos="2904">
          <p15:clr>
            <a:srgbClr val="FBAE40"/>
          </p15:clr>
        </p15:guide>
        <p15:guide id="13" orient="horz" pos="160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"/>
          <p:cNvSpPr txBox="1">
            <a:spLocks noGrp="1"/>
          </p:cNvSpPr>
          <p:nvPr>
            <p:ph type="ctrTitle"/>
          </p:nvPr>
        </p:nvSpPr>
        <p:spPr>
          <a:xfrm>
            <a:off x="5073790" y="254555"/>
            <a:ext cx="6461759" cy="493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anklin Gothic"/>
              <a:buNone/>
            </a:pPr>
            <a:r>
              <a:rPr lang="en-US" sz="2000" dirty="0">
                <a:solidFill>
                  <a:srgbClr val="92D050"/>
                </a:solidFill>
              </a:rPr>
              <a:t>Movie Recommendation System </a:t>
            </a:r>
            <a:endParaRPr sz="2000" dirty="0">
              <a:solidFill>
                <a:srgbClr val="92D050"/>
              </a:solidFill>
            </a:endParaRPr>
          </a:p>
        </p:txBody>
      </p:sp>
      <p:sp>
        <p:nvSpPr>
          <p:cNvPr id="211" name="Google Shape;211;p1"/>
          <p:cNvSpPr txBox="1">
            <a:spLocks noGrp="1"/>
          </p:cNvSpPr>
          <p:nvPr>
            <p:ph type="body" idx="1"/>
          </p:nvPr>
        </p:nvSpPr>
        <p:spPr>
          <a:xfrm>
            <a:off x="5335259" y="748067"/>
            <a:ext cx="6461759" cy="5754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lnSpc>
                <a:spcPct val="100000"/>
              </a:lnSpc>
            </a:pPr>
            <a:r>
              <a:rPr lang="en-US" b="1" dirty="0"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    Problem Statement : 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Movies recommendations by using machine  </a:t>
            </a:r>
          </a:p>
          <a:p>
            <a:pPr marL="0" lvl="0" indent="0">
              <a:lnSpc>
                <a:spcPct val="100000"/>
              </a:lnSpc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    learning</a:t>
            </a:r>
          </a:p>
          <a:p>
            <a:pPr marL="0" lvl="0" indent="0">
              <a:lnSpc>
                <a:spcPct val="100000"/>
              </a:lnSpc>
            </a:pPr>
            <a:r>
              <a:rPr lang="en-US" b="1" dirty="0"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    Project Group Number :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4</a:t>
            </a:r>
          </a:p>
          <a:p>
            <a:pPr marL="0" lvl="0" indent="0">
              <a:lnSpc>
                <a:spcPct val="100000"/>
              </a:lnSpc>
            </a:pPr>
            <a:r>
              <a:rPr lang="en-US" b="1" dirty="0">
                <a:latin typeface="Times New Roman" panose="02020603050405020304" pitchFamily="18" charset="0"/>
                <a:ea typeface="Franklin Gothic"/>
                <a:cs typeface="Times New Roman" panose="02020603050405020304" pitchFamily="18" charset="0"/>
                <a:sym typeface="Franklin Gothic"/>
              </a:rPr>
              <a:t>    Group Member Details : </a:t>
            </a:r>
          </a:p>
          <a:p>
            <a:pPr marL="4572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CA655"/>
              </a:buClr>
              <a:buSzPts val="1800"/>
              <a:buFont typeface="Arial"/>
              <a:buNone/>
              <a:tabLst/>
              <a:defRPr/>
            </a:pPr>
            <a:r>
              <a:rPr kumimoji="0" lang="en-IN" sz="13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Libre Franklin"/>
              </a:rPr>
              <a:t>Team </a:t>
            </a:r>
            <a:r>
              <a:rPr kumimoji="0" lang="en-US" sz="13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Libre Franklin"/>
              </a:rPr>
              <a:t>Member 1 </a:t>
            </a:r>
            <a:r>
              <a:rPr kumimoji="0" lang="en-IN" sz="13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Libre Franklin"/>
              </a:rPr>
              <a:t>Name: </a:t>
            </a:r>
            <a:r>
              <a:rPr lang="en-IN" sz="135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Rehan Khan</a:t>
            </a:r>
            <a:endParaRPr kumimoji="0" lang="en-IN" sz="135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Libre Franklin"/>
            </a:endParaRPr>
          </a:p>
          <a:p>
            <a:pPr marL="4572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CA655"/>
              </a:buClr>
              <a:buSzPts val="1800"/>
              <a:buFont typeface="Arial"/>
              <a:buNone/>
              <a:tabLst/>
              <a:defRPr/>
            </a:pPr>
            <a:r>
              <a:rPr kumimoji="0" lang="en-US" sz="13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Libre Franklin"/>
              </a:rPr>
              <a:t>Branch : B-tech 		Stream: CSE		Year: III</a:t>
            </a:r>
          </a:p>
          <a:p>
            <a:pPr marL="4572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CA655"/>
              </a:buClr>
              <a:buSzPts val="1800"/>
              <a:buFont typeface="Arial"/>
              <a:buNone/>
              <a:tabLst/>
              <a:defRPr/>
            </a:pPr>
            <a:r>
              <a:rPr kumimoji="0" lang="en-US" sz="13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Libre Franklin"/>
              </a:rPr>
              <a:t>Team Member 2 Name: </a:t>
            </a:r>
            <a:r>
              <a:rPr kumimoji="0" lang="en-US" sz="135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Libre Franklin"/>
              </a:rPr>
              <a:t>Subhan Khan</a:t>
            </a:r>
          </a:p>
          <a:p>
            <a:pPr marL="4572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CA655"/>
              </a:buClr>
              <a:buSzPts val="1800"/>
              <a:buFont typeface="Arial"/>
              <a:buNone/>
              <a:tabLst/>
              <a:defRPr/>
            </a:pPr>
            <a:r>
              <a:rPr kumimoji="0" lang="en-US" sz="13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Libre Franklin"/>
              </a:rPr>
              <a:t>Branch: B-tech 		Stream : CSE 	Year : III </a:t>
            </a:r>
          </a:p>
          <a:p>
            <a:pPr marL="4572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CA655"/>
              </a:buClr>
              <a:buSzPts val="1800"/>
              <a:buFont typeface="Arial"/>
              <a:buNone/>
              <a:tabLst/>
              <a:defRPr/>
            </a:pPr>
            <a:r>
              <a:rPr kumimoji="0" lang="en-US" sz="13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Libre Franklin"/>
              </a:rPr>
              <a:t>Team Member 3 Name: </a:t>
            </a:r>
            <a:r>
              <a:rPr lang="en-US" sz="135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Sahil Saeed</a:t>
            </a: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Libre Franklin"/>
            </a:endParaRPr>
          </a:p>
          <a:p>
            <a:pPr marL="4572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CA655"/>
              </a:buClr>
              <a:buSzPts val="1800"/>
              <a:buFont typeface="Arial"/>
              <a:buNone/>
              <a:tabLst/>
              <a:defRPr/>
            </a:pPr>
            <a:r>
              <a:rPr kumimoji="0" lang="en-US" sz="13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Libre Franklin"/>
              </a:rPr>
              <a:t>Branch : B-tech 		Stream : CSE 	Year : III </a:t>
            </a:r>
          </a:p>
          <a:p>
            <a:pPr marL="4572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CA655"/>
              </a:buClr>
              <a:buSzPts val="1800"/>
              <a:buFont typeface="Arial"/>
              <a:buNone/>
              <a:tabLst/>
              <a:defRPr/>
            </a:pPr>
            <a:r>
              <a:rPr kumimoji="0" lang="en-US" sz="13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Libre Franklin"/>
              </a:rPr>
              <a:t>Team Member 4 Name: </a:t>
            </a:r>
            <a:r>
              <a:rPr lang="en-US" sz="135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Syed Ayan Ali</a:t>
            </a: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Libre Franklin"/>
            </a:endParaRPr>
          </a:p>
          <a:p>
            <a:pPr>
              <a:buClr>
                <a:srgbClr val="7CA655"/>
              </a:buClr>
              <a:defRPr/>
            </a:pPr>
            <a:r>
              <a:rPr kumimoji="0" lang="en-US" sz="13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Libre Franklin"/>
              </a:rPr>
              <a:t>Branch : B-tech  		Stream : CSE 	Year : III </a:t>
            </a:r>
          </a:p>
          <a:p>
            <a:pPr>
              <a:buClr>
                <a:srgbClr val="7CA655"/>
              </a:buClr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Libre Franklin"/>
            </a:endParaRPr>
          </a:p>
          <a:p>
            <a:pPr>
              <a:buClr>
                <a:srgbClr val="7CA655"/>
              </a:buClr>
              <a:defRPr/>
            </a:pP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Guide Details:  </a:t>
            </a:r>
            <a:r>
              <a:rPr lang="en-US" dirty="0">
                <a:solidFill>
                  <a:schemeClr val="tx1"/>
                </a:solidFill>
              </a:rPr>
              <a:t>Dr. Komal </a:t>
            </a:r>
            <a:r>
              <a:rPr lang="en-US" dirty="0" err="1">
                <a:solidFill>
                  <a:schemeClr val="tx1"/>
                </a:solidFill>
              </a:rPr>
              <a:t>Thailiani</a:t>
            </a:r>
            <a:endParaRPr lang="en-US" dirty="0">
              <a:solidFill>
                <a:schemeClr val="tx1"/>
              </a:solidFill>
            </a:endParaRPr>
          </a:p>
          <a:p>
            <a:pPr marL="4572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CA655"/>
              </a:buClr>
              <a:buSzPts val="1800"/>
              <a:buFont typeface="Arial"/>
              <a:buNone/>
              <a:tabLst/>
              <a:defRPr/>
            </a:pPr>
            <a:endParaRPr lang="en-US" dirty="0"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indent="0" algn="just"/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      </a:t>
            </a:r>
          </a:p>
          <a:p>
            <a:pPr marL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dirty="0"/>
          </a:p>
        </p:txBody>
      </p:sp>
      <p:sp>
        <p:nvSpPr>
          <p:cNvPr id="6" name="Title 2"/>
          <p:cNvSpPr txBox="1">
            <a:spLocks/>
          </p:cNvSpPr>
          <p:nvPr/>
        </p:nvSpPr>
        <p:spPr>
          <a:xfrm>
            <a:off x="1202667" y="442636"/>
            <a:ext cx="4702295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 dirty="0"/>
              <a:t>Minor Project - II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023" y="442636"/>
            <a:ext cx="893352" cy="113298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171" y="1173708"/>
            <a:ext cx="9276625" cy="4775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882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"/>
          <p:cNvSpPr txBox="1">
            <a:spLocks noGrp="1"/>
          </p:cNvSpPr>
          <p:nvPr>
            <p:ph type="title"/>
          </p:nvPr>
        </p:nvSpPr>
        <p:spPr>
          <a:xfrm>
            <a:off x="935447" y="889326"/>
            <a:ext cx="5534431" cy="55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dirty="0"/>
              <a:t>Idea/Approach Details</a:t>
            </a:r>
            <a:endParaRPr dirty="0"/>
          </a:p>
        </p:txBody>
      </p:sp>
      <p:sp>
        <p:nvSpPr>
          <p:cNvPr id="218" name="Google Shape;218;p2"/>
          <p:cNvSpPr txBox="1">
            <a:spLocks noGrp="1"/>
          </p:cNvSpPr>
          <p:nvPr>
            <p:ph type="body" idx="1"/>
          </p:nvPr>
        </p:nvSpPr>
        <p:spPr>
          <a:xfrm>
            <a:off x="971550" y="2279325"/>
            <a:ext cx="6024054" cy="241037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sz="180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</a:t>
            </a:r>
            <a:r>
              <a:rPr lang="en-US" sz="1800" dirty="0">
                <a:solidFill>
                  <a:schemeClr val="lt2"/>
                </a:solidFill>
                <a:latin typeface="Libre Franklin" panose="020B0604020202020204" charset="0"/>
                <a:ea typeface="Franklin Gothic"/>
                <a:cs typeface="Franklin Gothic"/>
                <a:sym typeface="Franklin Gothic"/>
              </a:rPr>
              <a:t>Describe your idea Solution/Prototype here:</a:t>
            </a:r>
          </a:p>
          <a:p>
            <a:pPr marL="0" lvl="0" indent="0">
              <a:spcBef>
                <a:spcPts val="0"/>
              </a:spcBef>
              <a:buClr>
                <a:schemeClr val="lt2"/>
              </a:buClr>
              <a:buSzPts val="1800"/>
            </a:pPr>
            <a:r>
              <a:rPr lang="en-US" dirty="0">
                <a:latin typeface="Libre Franklin" panose="020B0604020202020204" charset="0"/>
              </a:rPr>
              <a:t>Developing a website to recommend movie using machine learning algorithms to analyze user preferences, historical data, and movie features to suggest relevant and enjoyable films.</a:t>
            </a:r>
          </a:p>
          <a:p>
            <a:pPr marL="0" lvl="0" indent="0">
              <a:spcBef>
                <a:spcPts val="0"/>
              </a:spcBef>
              <a:buClr>
                <a:schemeClr val="lt2"/>
              </a:buClr>
              <a:buSzPts val="1800"/>
            </a:pPr>
            <a:endParaRPr lang="en-US" dirty="0">
              <a:latin typeface="Libre Franklin" panose="020B0604020202020204" charset="0"/>
            </a:endParaRPr>
          </a:p>
          <a:p>
            <a:pPr marL="0" lvl="0" indent="0">
              <a:spcBef>
                <a:spcPts val="0"/>
              </a:spcBef>
              <a:buClr>
                <a:schemeClr val="lt2"/>
              </a:buClr>
              <a:buSzPts val="1800"/>
            </a:pPr>
            <a:r>
              <a:rPr lang="en-US" dirty="0">
                <a:latin typeface="Libre Franklin" panose="020B0604020202020204" charset="0"/>
              </a:rPr>
              <a:t>The goal is to create a system that can analyze the preferences and behaviors of individual users, as well as characteristics of movies, to predict which movies a user is likely to enjoy.</a:t>
            </a:r>
            <a:endParaRPr lang="en-US" b="1" dirty="0">
              <a:latin typeface="Libre Franklin" panose="020B0604020202020204" charset="0"/>
            </a:endParaRPr>
          </a:p>
          <a:p>
            <a:pPr marL="0" lvl="0" indent="0">
              <a:spcBef>
                <a:spcPts val="0"/>
              </a:spcBef>
              <a:buClr>
                <a:schemeClr val="lt2"/>
              </a:buClr>
              <a:buSzPts val="1800"/>
            </a:pPr>
            <a:endParaRPr lang="en-US" dirty="0">
              <a:latin typeface="Libre Franklin" panose="020B0604020202020204" charset="0"/>
            </a:endParaRPr>
          </a:p>
        </p:txBody>
      </p:sp>
      <p:sp>
        <p:nvSpPr>
          <p:cNvPr id="219" name="Google Shape;219;p2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/>
          </a:p>
        </p:txBody>
      </p:sp>
      <p:sp>
        <p:nvSpPr>
          <p:cNvPr id="222" name="Google Shape;222;p2"/>
          <p:cNvSpPr txBox="1"/>
          <p:nvPr/>
        </p:nvSpPr>
        <p:spPr>
          <a:xfrm>
            <a:off x="7378575" y="3787260"/>
            <a:ext cx="4572001" cy="275908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0" i="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Describe your Technology stack here</a:t>
            </a:r>
            <a:r>
              <a:rPr lang="en-US" sz="1600" b="0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:</a:t>
            </a:r>
            <a:endParaRPr dirty="0"/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Ø"/>
            </a:pPr>
            <a:r>
              <a:rPr lang="en-US" sz="1600" b="1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Front-end</a:t>
            </a:r>
            <a:r>
              <a:rPr lang="en-US" sz="1600" b="0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:  Html, CSS</a:t>
            </a:r>
            <a:r>
              <a:rPr lang="en-US" sz="16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, </a:t>
            </a:r>
            <a:r>
              <a:rPr lang="en-US" sz="1600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Javascript</a:t>
            </a:r>
            <a:r>
              <a:rPr lang="en-US" sz="16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and Bootstrap is used.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Back-end</a:t>
            </a:r>
            <a:r>
              <a:rPr lang="en-US" sz="16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:  Python is used.</a:t>
            </a:r>
          </a:p>
          <a:p>
            <a:pPr marL="285750" lvl="0" indent="-285750">
              <a:spcBef>
                <a:spcPts val="1000"/>
              </a:spcBef>
              <a:buClr>
                <a:schemeClr val="dk1"/>
              </a:buClr>
              <a:buSzPts val="1600"/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dk1"/>
                </a:solidFill>
                <a:latin typeface="Libre Franklin"/>
                <a:sym typeface="Libre Franklin"/>
              </a:rPr>
              <a:t>Database</a:t>
            </a:r>
            <a:r>
              <a:rPr lang="en-US" sz="1600" dirty="0">
                <a:solidFill>
                  <a:schemeClr val="dk1"/>
                </a:solidFill>
                <a:latin typeface="Libre Franklin"/>
                <a:sym typeface="Libre Franklin"/>
              </a:rPr>
              <a:t> : For storing Database Firebase is used.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dk1"/>
                </a:solidFill>
                <a:latin typeface="Libre Franklin"/>
                <a:sym typeface="Libre Franklin"/>
              </a:rPr>
              <a:t>Flask</a:t>
            </a:r>
            <a:r>
              <a:rPr lang="en-US" sz="1600" dirty="0">
                <a:solidFill>
                  <a:schemeClr val="dk1"/>
                </a:solidFill>
                <a:latin typeface="Libre Franklin"/>
                <a:sym typeface="Libre Franklin"/>
              </a:rPr>
              <a:t> : Flask will be used to access web services.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" name="Google Shape;222;p2">
            <a:extLst>
              <a:ext uri="{FF2B5EF4-FFF2-40B4-BE49-F238E27FC236}">
                <a16:creationId xmlns:a16="http://schemas.microsoft.com/office/drawing/2014/main" id="{D17D62E3-421C-8B4F-24FC-7C53CF7AA148}"/>
              </a:ext>
            </a:extLst>
          </p:cNvPr>
          <p:cNvSpPr txBox="1"/>
          <p:nvPr/>
        </p:nvSpPr>
        <p:spPr>
          <a:xfrm>
            <a:off x="7378575" y="489878"/>
            <a:ext cx="4572001" cy="244344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0" i="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</a:t>
            </a:r>
            <a:r>
              <a:rPr lang="en-US" sz="1600" b="0" i="0" dirty="0">
                <a:solidFill>
                  <a:schemeClr val="lt2"/>
                </a:solidFill>
                <a:latin typeface="Libre Franklin" panose="020B0604020202020204" charset="0"/>
                <a:ea typeface="Franklin Gothic"/>
                <a:cs typeface="Franklin Gothic"/>
                <a:sym typeface="Franklin Gothic"/>
              </a:rPr>
              <a:t>Abstract</a:t>
            </a:r>
            <a:r>
              <a:rPr lang="en-US" sz="1600" b="0" i="0" dirty="0">
                <a:solidFill>
                  <a:schemeClr val="dk1"/>
                </a:solidFill>
                <a:latin typeface="Libre Franklin" panose="020B0604020202020204" charset="0"/>
                <a:ea typeface="Libre Franklin"/>
                <a:cs typeface="Libre Franklin"/>
                <a:sym typeface="Libre Franklin"/>
              </a:rPr>
              <a:t>:</a:t>
            </a:r>
            <a:endParaRPr sz="1600" dirty="0">
              <a:latin typeface="Libre Franklin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>
                <a:latin typeface="Libre Franklin" panose="020B0604020202020204" charset="0"/>
              </a:rPr>
              <a:t>This website will be utilizing machine learning algorithms to analyze user behavior, movie features, and historical data to generate accurate recommendations.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1600" b="0" i="0" dirty="0">
              <a:solidFill>
                <a:schemeClr val="dk1"/>
              </a:solidFill>
              <a:latin typeface="Libre Franklin" panose="020B0604020202020204" charset="0"/>
              <a:ea typeface="Libre Franklin"/>
              <a:cs typeface="Libre Franklin"/>
              <a:sym typeface="Libre Franklin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dk1"/>
                </a:solidFill>
                <a:latin typeface="Libre Franklin" panose="020B0604020202020204" charset="0"/>
                <a:ea typeface="Libre Franklin"/>
                <a:cs typeface="Libre Franklin"/>
                <a:sym typeface="Libre Franklin"/>
              </a:rPr>
              <a:t>The website contain a </a:t>
            </a:r>
            <a:r>
              <a:rPr lang="en-US" sz="1600" dirty="0">
                <a:latin typeface="Libre Franklin" panose="020B0604020202020204" charset="0"/>
              </a:rPr>
              <a:t>user-friendly interface to present recommendations </a:t>
            </a:r>
            <a:r>
              <a:rPr lang="en-US" sz="1600" dirty="0">
                <a:solidFill>
                  <a:schemeClr val="dk1"/>
                </a:solidFill>
                <a:latin typeface="Libre Franklin" panose="020B0604020202020204" charset="0"/>
                <a:ea typeface="Libre Franklin"/>
                <a:cs typeface="Libre Franklin"/>
                <a:sym typeface="Libre Franklin"/>
              </a:rPr>
              <a:t>.</a:t>
            </a:r>
            <a:r>
              <a:rPr lang="en-US" sz="1600" b="0" i="0" dirty="0">
                <a:solidFill>
                  <a:schemeClr val="dk1"/>
                </a:solidFill>
                <a:latin typeface="Libre Franklin" panose="020B0604020202020204" charset="0"/>
                <a:ea typeface="Libre Franklin"/>
                <a:cs typeface="Libre Franklin"/>
                <a:sym typeface="Libre Franklin"/>
              </a:rPr>
              <a:t> </a:t>
            </a:r>
            <a:endParaRPr sz="1600" dirty="0">
              <a:latin typeface="Libre Franklin" panose="020B060402020202020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952499" y="1167786"/>
            <a:ext cx="5780809" cy="432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dirty="0"/>
              <a:t>Project Requirements </a:t>
            </a:r>
            <a:endParaRPr dirty="0"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552261" y="2228848"/>
            <a:ext cx="5238939" cy="42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>
              <a:spcBef>
                <a:spcPts val="0"/>
              </a:spcBef>
            </a:pPr>
            <a:r>
              <a:rPr lang="en-US" sz="2000" dirty="0"/>
              <a:t>Functional Requirements</a:t>
            </a:r>
            <a:endParaRPr sz="2000" dirty="0"/>
          </a:p>
        </p:txBody>
      </p:sp>
      <p:sp>
        <p:nvSpPr>
          <p:cNvPr id="229" name="Google Shape;229;p3"/>
          <p:cNvSpPr txBox="1">
            <a:spLocks noGrp="1"/>
          </p:cNvSpPr>
          <p:nvPr>
            <p:ph type="body" idx="1"/>
          </p:nvPr>
        </p:nvSpPr>
        <p:spPr>
          <a:xfrm>
            <a:off x="552261" y="2656903"/>
            <a:ext cx="5238939" cy="392296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b="1" dirty="0"/>
              <a:t>Recommendation Generation</a:t>
            </a:r>
            <a:r>
              <a:rPr lang="en-US" dirty="0"/>
              <a:t>: Website uses    algorithms to generate movie recommendations based on user preferences and past behavior.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b="1" dirty="0"/>
              <a:t>Recommendation Presentation</a:t>
            </a:r>
            <a:r>
              <a:rPr lang="en-US" dirty="0"/>
              <a:t>: Display movie recommendations to users in a user-friendly interface.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b="1" dirty="0"/>
              <a:t>Scalability: </a:t>
            </a:r>
            <a:r>
              <a:rPr lang="en-US" dirty="0"/>
              <a:t> Website would be designed  to handle a large number of users and a growing dataset.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b="1" dirty="0"/>
              <a:t>Performance</a:t>
            </a:r>
            <a:r>
              <a:rPr lang="en-US" dirty="0"/>
              <a:t>: Optimized algorithms and database queries are used for efficient recommendation generation and retrieval.</a:t>
            </a:r>
          </a:p>
          <a:p>
            <a:pPr algn="just"/>
            <a:r>
              <a:rPr lang="en-US" dirty="0"/>
              <a:t>     </a:t>
            </a:r>
          </a:p>
        </p:txBody>
      </p:sp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/>
          </a:p>
        </p:txBody>
      </p:sp>
      <p:sp>
        <p:nvSpPr>
          <p:cNvPr id="231" name="Google Shape;231;p3"/>
          <p:cNvSpPr txBox="1"/>
          <p:nvPr/>
        </p:nvSpPr>
        <p:spPr>
          <a:xfrm>
            <a:off x="6096000" y="2243142"/>
            <a:ext cx="5143500" cy="458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indent="-228600">
              <a:lnSpc>
                <a:spcPct val="90000"/>
              </a:lnSpc>
              <a:buClr>
                <a:schemeClr val="lt2"/>
              </a:buClr>
              <a:buSzPts val="1800"/>
            </a:pPr>
            <a:r>
              <a:rPr lang="en-US" sz="200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Non Functional Requirements</a:t>
            </a:r>
            <a:endParaRPr sz="1600" dirty="0"/>
          </a:p>
        </p:txBody>
      </p:sp>
      <p:sp>
        <p:nvSpPr>
          <p:cNvPr id="232" name="Google Shape;232;p3"/>
          <p:cNvSpPr txBox="1"/>
          <p:nvPr/>
        </p:nvSpPr>
        <p:spPr>
          <a:xfrm>
            <a:off x="6096000" y="2659067"/>
            <a:ext cx="4838701" cy="353071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1" dirty="0"/>
              <a:t>Accuracy</a:t>
            </a:r>
            <a:r>
              <a:rPr lang="en-US" sz="1600" dirty="0"/>
              <a:t>: The recommendation algorithm strive to provide accurate and relevant movie suggestions based on user preferences.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1" dirty="0"/>
              <a:t>Robustness</a:t>
            </a:r>
            <a:r>
              <a:rPr lang="en-US" sz="1600" dirty="0"/>
              <a:t>: Handle missing or incomplete data gracefully, without compromising the overall recommendation quality.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1" dirty="0"/>
              <a:t>Maintenance: </a:t>
            </a:r>
            <a:r>
              <a:rPr lang="en-US" sz="1600" dirty="0"/>
              <a:t>The system is easy to maintain and update, with mechanisms for incorporating new movie releases and user feedback.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1" dirty="0"/>
              <a:t>Updatability</a:t>
            </a:r>
            <a:r>
              <a:rPr lang="en-US" sz="1600" dirty="0"/>
              <a:t>: The system updates to the recommendation algorithm without disrupting the overall functionality of the system.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935447" y="842259"/>
            <a:ext cx="5780809" cy="432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 fontScale="90000"/>
          </a:bodyPr>
          <a:lstStyle/>
          <a:p>
            <a:pPr lvl="0">
              <a:buSzPct val="100000"/>
            </a:pPr>
            <a:r>
              <a:rPr lang="en-US" dirty="0"/>
              <a:t>Project Requirements </a:t>
            </a:r>
            <a:endParaRPr dirty="0"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828675" y="1409515"/>
            <a:ext cx="5472113" cy="3851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>
              <a:spcBef>
                <a:spcPts val="0"/>
              </a:spcBef>
            </a:pPr>
            <a:r>
              <a:rPr lang="en-US" dirty="0"/>
              <a:t>Hardware and Software requirements (Developer)	</a:t>
            </a:r>
            <a:endParaRPr dirty="0"/>
          </a:p>
        </p:txBody>
      </p:sp>
      <p:sp>
        <p:nvSpPr>
          <p:cNvPr id="229" name="Google Shape;229;p3"/>
          <p:cNvSpPr txBox="1">
            <a:spLocks noGrp="1"/>
          </p:cNvSpPr>
          <p:nvPr>
            <p:ph type="body" idx="1"/>
          </p:nvPr>
        </p:nvSpPr>
        <p:spPr>
          <a:xfrm>
            <a:off x="828675" y="2079900"/>
            <a:ext cx="4962525" cy="4778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1" dirty="0"/>
              <a:t>Hardware Requirements: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Processor: </a:t>
            </a:r>
            <a:r>
              <a:rPr lang="en-US" sz="1400" dirty="0"/>
              <a:t>Multi-core processor with sufficient speed for data processing and training.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Memory: </a:t>
            </a:r>
            <a:r>
              <a:rPr lang="en-US" sz="1400" dirty="0"/>
              <a:t>At least 8 GB RAM for efficient handling of datasets and model training.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Storage: </a:t>
            </a:r>
            <a:r>
              <a:rPr lang="en-US" sz="1400" dirty="0"/>
              <a:t>Adequate disk space for storing datasets, model checkpoints, and software libraries.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GPU (Optional): </a:t>
            </a:r>
            <a:r>
              <a:rPr lang="en-US" sz="1400" dirty="0"/>
              <a:t>High-performance GPU for faster training of deep learning models.</a:t>
            </a:r>
          </a:p>
          <a:p>
            <a:pPr>
              <a:lnSpc>
                <a:spcPct val="100000"/>
              </a:lnSpc>
            </a:pPr>
            <a:r>
              <a:rPr lang="en-US" sz="1400" b="1" dirty="0"/>
              <a:t>Software Requirements: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Operating System: </a:t>
            </a:r>
            <a:r>
              <a:rPr lang="en-US" sz="1400" dirty="0"/>
              <a:t>Compatible with Windows, </a:t>
            </a:r>
            <a:r>
              <a:rPr lang="en-US" sz="1400" dirty="0" err="1"/>
              <a:t>macOS</a:t>
            </a:r>
            <a:r>
              <a:rPr lang="en-US" sz="1400" dirty="0"/>
              <a:t>, or Linux distributions.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Machine Learning Libraries: </a:t>
            </a:r>
            <a:r>
              <a:rPr lang="en-US" sz="1400" dirty="0"/>
              <a:t>Installation of libraries.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Data Source: </a:t>
            </a:r>
            <a:r>
              <a:rPr lang="en-US" sz="1400" dirty="0"/>
              <a:t>Access to movie datasets such as </a:t>
            </a:r>
            <a:r>
              <a:rPr lang="en-US" sz="1400" dirty="0" err="1"/>
              <a:t>IMDb</a:t>
            </a:r>
            <a:r>
              <a:rPr lang="en-US" sz="1400" dirty="0"/>
              <a:t>, </a:t>
            </a:r>
            <a:r>
              <a:rPr lang="en-US" sz="1400" dirty="0" err="1"/>
              <a:t>MovieLens</a:t>
            </a:r>
            <a:r>
              <a:rPr lang="en-US" sz="1400" dirty="0"/>
              <a:t>, or Netflix Prize dataset for recommendation system.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lang="en-US" sz="15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endParaRPr dirty="0"/>
          </a:p>
        </p:txBody>
      </p:sp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178210" y="6391746"/>
            <a:ext cx="550454" cy="271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4</a:t>
            </a:r>
            <a:endParaRPr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  <p:sp>
        <p:nvSpPr>
          <p:cNvPr id="7" name="Google Shape;228;p3"/>
          <p:cNvSpPr txBox="1">
            <a:spLocks noGrp="1"/>
          </p:cNvSpPr>
          <p:nvPr>
            <p:ph type="body" idx="2"/>
          </p:nvPr>
        </p:nvSpPr>
        <p:spPr>
          <a:xfrm>
            <a:off x="6234126" y="1971950"/>
            <a:ext cx="4838700" cy="399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>
              <a:spcBef>
                <a:spcPts val="0"/>
              </a:spcBef>
            </a:pPr>
            <a:r>
              <a:rPr lang="en-US" dirty="0"/>
              <a:t>Hardware and Software requirements (Client)</a:t>
            </a:r>
            <a:endParaRPr dirty="0"/>
          </a:p>
        </p:txBody>
      </p:sp>
      <p:sp>
        <p:nvSpPr>
          <p:cNvPr id="8" name="Google Shape;229;p3"/>
          <p:cNvSpPr txBox="1">
            <a:spLocks noGrp="1"/>
          </p:cNvSpPr>
          <p:nvPr>
            <p:ph type="body" idx="1"/>
          </p:nvPr>
        </p:nvSpPr>
        <p:spPr>
          <a:xfrm>
            <a:off x="6267457" y="2326450"/>
            <a:ext cx="4838701" cy="421015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400" b="1" dirty="0"/>
              <a:t>Hardware Requirements: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Personal Computer or Laptop: </a:t>
            </a:r>
            <a:r>
              <a:rPr lang="en-US" sz="1400" dirty="0"/>
              <a:t>The client will need a personal computer or laptop.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Internet Connection: </a:t>
            </a:r>
            <a:r>
              <a:rPr lang="en-US" sz="1400" dirty="0"/>
              <a:t>A stable internet connection is necessary to access the movie recommendation system.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Storage Space: </a:t>
            </a:r>
            <a:r>
              <a:rPr lang="en-US" sz="1400" dirty="0"/>
              <a:t>Adequate storage space to store necessary files related to the movie recommendation system.</a:t>
            </a:r>
          </a:p>
          <a:p>
            <a:pPr>
              <a:lnSpc>
                <a:spcPct val="100000"/>
              </a:lnSpc>
            </a:pPr>
            <a:r>
              <a:rPr lang="en-US" sz="1400" b="1" dirty="0"/>
              <a:t>Software Requirements: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Operating System: </a:t>
            </a:r>
            <a:r>
              <a:rPr lang="en-US" sz="1400" dirty="0"/>
              <a:t>The movie recommendation system should be compatible with the client's operating system.</a:t>
            </a:r>
          </a:p>
          <a:p>
            <a:pPr marL="514350" indent="-28575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Web Browser: </a:t>
            </a:r>
            <a:r>
              <a:rPr lang="en-US" sz="1400" dirty="0"/>
              <a:t>The client will need a web browser to access the movie recommendation system.</a:t>
            </a:r>
          </a:p>
          <a:p>
            <a:endParaRPr lang="en-US" sz="1400" dirty="0"/>
          </a:p>
          <a:p>
            <a:pPr marL="0" lvl="0" indent="0">
              <a:spcBef>
                <a:spcPts val="0"/>
              </a:spcBef>
            </a:pPr>
            <a:endParaRPr lang="en-US" dirty="0"/>
          </a:p>
          <a:p>
            <a:pPr marL="0" lvl="0" indent="0">
              <a:spcBef>
                <a:spcPts val="0"/>
              </a:spcBef>
            </a:pPr>
            <a:endParaRPr lang="en-US" dirty="0"/>
          </a:p>
          <a:p>
            <a:pPr marL="285750" lvl="0" indent="-285750">
              <a:spcBef>
                <a:spcPts val="0"/>
              </a:spcBef>
              <a:buFont typeface="Noto Sans Symbols"/>
              <a:buChar char="⮚"/>
            </a:pPr>
            <a:endParaRPr lang="en-US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5483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973435" y="387041"/>
            <a:ext cx="5780809" cy="432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dirty="0"/>
              <a:t>Design </a:t>
            </a:r>
            <a:endParaRPr dirty="0"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935447" y="1083276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>
              <a:spcBef>
                <a:spcPts val="0"/>
              </a:spcBef>
            </a:pPr>
            <a:r>
              <a:rPr lang="en-US" sz="1800" dirty="0"/>
              <a:t>Describe </a:t>
            </a:r>
            <a:r>
              <a:rPr lang="en-US" dirty="0"/>
              <a:t>data flow diagram here(if applicable)</a:t>
            </a:r>
            <a:endParaRPr dirty="0"/>
          </a:p>
        </p:txBody>
      </p:sp>
      <p:sp>
        <p:nvSpPr>
          <p:cNvPr id="229" name="Google Shape;229;p3"/>
          <p:cNvSpPr txBox="1">
            <a:spLocks noGrp="1"/>
          </p:cNvSpPr>
          <p:nvPr>
            <p:ph type="body" idx="1"/>
          </p:nvPr>
        </p:nvSpPr>
        <p:spPr>
          <a:xfrm>
            <a:off x="3180706" y="2177069"/>
            <a:ext cx="5564941" cy="448628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dirty="0"/>
              <a:t>  </a:t>
            </a:r>
            <a:endParaRPr dirty="0"/>
          </a:p>
        </p:txBody>
      </p:sp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/>
          </a:p>
        </p:txBody>
      </p:sp>
      <p:sp>
        <p:nvSpPr>
          <p:cNvPr id="231" name="Google Shape;231;p3"/>
          <p:cNvSpPr txBox="1"/>
          <p:nvPr/>
        </p:nvSpPr>
        <p:spPr>
          <a:xfrm>
            <a:off x="6096000" y="2286000"/>
            <a:ext cx="51435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endParaRPr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693" y="2058857"/>
            <a:ext cx="7811349" cy="472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109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935447" y="653431"/>
            <a:ext cx="5780809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lvl="0">
              <a:buSzPct val="100000"/>
            </a:pPr>
            <a:r>
              <a:rPr lang="en-US" sz="4000" dirty="0"/>
              <a:t>Design </a:t>
            </a:r>
            <a:endParaRPr dirty="0"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5758932" y="1296257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sz="1800" dirty="0"/>
              <a:t>Describe your Use Cases here</a:t>
            </a:r>
            <a:endParaRPr dirty="0"/>
          </a:p>
        </p:txBody>
      </p:sp>
      <p:sp>
        <p:nvSpPr>
          <p:cNvPr id="229" name="Google Shape;229;p3"/>
          <p:cNvSpPr txBox="1">
            <a:spLocks noGrp="1"/>
          </p:cNvSpPr>
          <p:nvPr>
            <p:ph type="body" idx="1"/>
          </p:nvPr>
        </p:nvSpPr>
        <p:spPr>
          <a:xfrm>
            <a:off x="5758932" y="1644134"/>
            <a:ext cx="5052646" cy="521386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89347" lvl="1" indent="-285750">
              <a:lnSpc>
                <a:spcPts val="243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Personalized Recommendations</a:t>
            </a:r>
            <a:r>
              <a:rPr lang="en-US" sz="1400" dirty="0"/>
              <a:t>: The system can analyze a user's viewing history, ratings, and prefere</a:t>
            </a:r>
            <a:r>
              <a:rPr lang="en-US" sz="1400" dirty="0">
                <a:latin typeface="Libre Franklin" panose="020B0604020202020204" charset="0"/>
              </a:rPr>
              <a:t>nces</a:t>
            </a:r>
            <a:r>
              <a:rPr lang="en-US" sz="1400" dirty="0"/>
              <a:t> to provide personalized movie recommendations.</a:t>
            </a:r>
          </a:p>
          <a:p>
            <a:pPr marL="489347" lvl="1" indent="-285750">
              <a:lnSpc>
                <a:spcPts val="243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Similarity-based Recommendations</a:t>
            </a:r>
            <a:r>
              <a:rPr lang="en-US" sz="1400" dirty="0"/>
              <a:t>: By analyzing the features of movies such as plot, cast, director, and user ratings, the system can recommend similar movies to those a user.</a:t>
            </a:r>
          </a:p>
          <a:p>
            <a:pPr marL="489347" lvl="1" indent="-285750">
              <a:lnSpc>
                <a:spcPts val="243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Trending Recommendations</a:t>
            </a:r>
            <a:r>
              <a:rPr lang="en-US" sz="1400" dirty="0"/>
              <a:t>: The system can analyze current trends in movie popularity, box office performance, and social media buzz to recommend movies.</a:t>
            </a:r>
          </a:p>
          <a:p>
            <a:pPr marL="489347" lvl="1" indent="-285750">
              <a:lnSpc>
                <a:spcPts val="2430"/>
              </a:lnSpc>
              <a:buFont typeface="Wingdings" panose="05000000000000000000" pitchFamily="2" charset="2"/>
              <a:buChar char="v"/>
            </a:pPr>
            <a:r>
              <a:rPr lang="en-US" sz="1400" b="1" dirty="0"/>
              <a:t>Cross-platform Recommendations</a:t>
            </a:r>
            <a:r>
              <a:rPr lang="en-US" sz="1400" dirty="0"/>
              <a:t>: Integrating with streaming platforms, movie databases, and social media platforms, the system can offer recommendations across different platforms.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211019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 dirty="0"/>
          </a:p>
        </p:txBody>
      </p:sp>
      <p:sp>
        <p:nvSpPr>
          <p:cNvPr id="231" name="Google Shape;231;p3"/>
          <p:cNvSpPr txBox="1"/>
          <p:nvPr/>
        </p:nvSpPr>
        <p:spPr>
          <a:xfrm>
            <a:off x="350083" y="2215041"/>
            <a:ext cx="51435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0" i="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Describe your Dependencies / Show stopper here</a:t>
            </a:r>
            <a:endParaRPr dirty="0"/>
          </a:p>
        </p:txBody>
      </p:sp>
      <p:sp>
        <p:nvSpPr>
          <p:cNvPr id="232" name="Google Shape;232;p3"/>
          <p:cNvSpPr txBox="1"/>
          <p:nvPr/>
        </p:nvSpPr>
        <p:spPr>
          <a:xfrm>
            <a:off x="389533" y="2533077"/>
            <a:ext cx="4838701" cy="392296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>
              <a:lnSpc>
                <a:spcPct val="150000"/>
              </a:lnSpc>
              <a:buClr>
                <a:schemeClr val="dk1"/>
              </a:buClr>
              <a:buSzPts val="1600"/>
              <a:buFont typeface="Wingdings" panose="05000000000000000000" pitchFamily="2" charset="2"/>
              <a:buChar char="v"/>
            </a:pPr>
            <a:r>
              <a:rPr lang="en-US" b="1" dirty="0">
                <a:latin typeface="Libre Franklin" panose="020B0604020202020204" charset="0"/>
                <a:cs typeface="Leelawadee" panose="020B0502040204020203" pitchFamily="34" charset="-34"/>
              </a:rPr>
              <a:t>Data Quality and Quantity: </a:t>
            </a:r>
            <a:r>
              <a:rPr lang="en-US" dirty="0">
                <a:latin typeface="Libre Franklin" panose="020B0604020202020204" charset="0"/>
                <a:cs typeface="Leelawadee" panose="020B0502040204020203" pitchFamily="34" charset="-34"/>
              </a:rPr>
              <a:t>The effectiveness of a recommendation system heavily relies on the quality and quantity of data available. </a:t>
            </a:r>
          </a:p>
          <a:p>
            <a:pPr marL="285750" lvl="0" indent="-285750">
              <a:lnSpc>
                <a:spcPct val="150000"/>
              </a:lnSpc>
              <a:buClr>
                <a:schemeClr val="dk1"/>
              </a:buClr>
              <a:buSzPts val="1600"/>
              <a:buFont typeface="Wingdings" panose="05000000000000000000" pitchFamily="2" charset="2"/>
              <a:buChar char="v"/>
            </a:pPr>
            <a:r>
              <a:rPr lang="en-US" b="1" dirty="0">
                <a:latin typeface="Libre Franklin" panose="020B0604020202020204" charset="0"/>
                <a:cs typeface="Leelawadee" panose="020B0502040204020203" pitchFamily="34" charset="-34"/>
              </a:rPr>
              <a:t>Scalability: </a:t>
            </a:r>
            <a:r>
              <a:rPr lang="en-US" dirty="0">
                <a:latin typeface="Libre Franklin" panose="020B0604020202020204" charset="0"/>
                <a:cs typeface="Leelawadee" panose="020B0502040204020203" pitchFamily="34" charset="-34"/>
              </a:rPr>
              <a:t>The recommendation system should be scalable to handle a growing user base and an expanding movie catalog.</a:t>
            </a:r>
          </a:p>
          <a:p>
            <a:pPr marL="285750" lvl="0" indent="-285750">
              <a:lnSpc>
                <a:spcPct val="150000"/>
              </a:lnSpc>
              <a:buClr>
                <a:schemeClr val="dk1"/>
              </a:buClr>
              <a:buSzPts val="1600"/>
              <a:buFont typeface="Wingdings" panose="05000000000000000000" pitchFamily="2" charset="2"/>
              <a:buChar char="v"/>
            </a:pPr>
            <a:r>
              <a:rPr lang="en-US" b="1" dirty="0">
                <a:latin typeface="Libre Franklin" panose="020B0604020202020204" charset="0"/>
                <a:cs typeface="Leelawadee" panose="020B0502040204020203" pitchFamily="34" charset="-34"/>
              </a:rPr>
              <a:t>User Interface (UI) Design: </a:t>
            </a:r>
            <a:r>
              <a:rPr lang="en-US" dirty="0">
                <a:latin typeface="Libre Franklin" panose="020B0604020202020204" charset="0"/>
                <a:cs typeface="Leelawadee" panose="020B0502040204020203" pitchFamily="34" charset="-34"/>
              </a:rPr>
              <a:t>An intuitive and user-friendly interface is essential for user adoption.</a:t>
            </a:r>
          </a:p>
          <a:p>
            <a:pPr marL="285750" lvl="0" indent="-285750">
              <a:lnSpc>
                <a:spcPct val="150000"/>
              </a:lnSpc>
              <a:buClr>
                <a:schemeClr val="dk1"/>
              </a:buClr>
              <a:buSzPts val="1600"/>
              <a:buFont typeface="Wingdings" panose="05000000000000000000" pitchFamily="2" charset="2"/>
              <a:buChar char="v"/>
            </a:pPr>
            <a:r>
              <a:rPr lang="en-US" b="1" dirty="0">
                <a:latin typeface="Libre Franklin" panose="020B0604020202020204" charset="0"/>
                <a:cs typeface="Leelawadee" panose="020B0502040204020203" pitchFamily="34" charset="-34"/>
              </a:rPr>
              <a:t>Integration with Existing Systems: </a:t>
            </a:r>
            <a:r>
              <a:rPr lang="en-US" dirty="0">
                <a:latin typeface="Libre Franklin" panose="020B0604020202020204" charset="0"/>
                <a:cs typeface="Leelawadee" panose="020B0502040204020203" pitchFamily="34" charset="-34"/>
              </a:rPr>
              <a:t>Integration with other systems or platforms (e.g., streaming services) is necessary for a seamless user experience.</a:t>
            </a:r>
            <a:endParaRPr dirty="0">
              <a:latin typeface="Libre Franklin" panose="020B0604020202020204" charset="0"/>
              <a:cs typeface="Leelawadee" panose="020B0502040204020203" pitchFamily="34" charset="-34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764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952499" y="1053482"/>
            <a:ext cx="5780809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sz="4000" dirty="0"/>
              <a:t>Deployment Details</a:t>
            </a:r>
            <a:endParaRPr sz="4000" dirty="0"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952500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>
              <a:spcBef>
                <a:spcPts val="0"/>
              </a:spcBef>
            </a:pPr>
            <a:r>
              <a:rPr lang="en-US" sz="1800" dirty="0"/>
              <a:t>Describe </a:t>
            </a:r>
            <a:r>
              <a:rPr lang="en-US" dirty="0"/>
              <a:t>Deployment Details </a:t>
            </a:r>
            <a:r>
              <a:rPr lang="en-US" sz="1800" dirty="0"/>
              <a:t>here</a:t>
            </a:r>
            <a:endParaRPr dirty="0"/>
          </a:p>
        </p:txBody>
      </p:sp>
      <p:sp>
        <p:nvSpPr>
          <p:cNvPr id="229" name="Google Shape;229;p3"/>
          <p:cNvSpPr txBox="1">
            <a:spLocks noGrp="1"/>
          </p:cNvSpPr>
          <p:nvPr>
            <p:ph type="body" idx="1"/>
          </p:nvPr>
        </p:nvSpPr>
        <p:spPr>
          <a:xfrm>
            <a:off x="952499" y="2656903"/>
            <a:ext cx="8879564" cy="3675317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Model Training</a:t>
            </a:r>
            <a:r>
              <a:rPr lang="en-US" dirty="0"/>
              <a:t>: Train the recommendation model using machine learning algorithms such as collaborative filtering.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Database Setup</a:t>
            </a:r>
            <a:r>
              <a:rPr lang="en-US" dirty="0"/>
              <a:t>: Set up a database to store movie metadata, user preferences, and other relevant information.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API Development</a:t>
            </a:r>
            <a:r>
              <a:rPr lang="en-US" dirty="0"/>
              <a:t>: Developed an  RESTAPI (Application Programming Interface) to serve movie recommendations to users.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Integration with Frontend</a:t>
            </a:r>
            <a:r>
              <a:rPr lang="en-US" dirty="0"/>
              <a:t>: Integrate the recommendation API with the frontend interface of your application.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Scalability Considerations</a:t>
            </a:r>
            <a:r>
              <a:rPr lang="en-US" dirty="0"/>
              <a:t>: Design the system to handle potentially large volumes of users and movie data.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 marL="0" lvl="0" indent="0">
              <a:spcBef>
                <a:spcPts val="0"/>
              </a:spcBef>
            </a:pPr>
            <a:r>
              <a:rPr lang="en-US" dirty="0"/>
              <a:t> By following these deployment details, we effectively deploy a machine learning-based movie recommendation system and provide personalized movie recommendations to users.</a:t>
            </a:r>
          </a:p>
          <a:p>
            <a:pPr marL="0" lvl="0" indent="0">
              <a:spcBef>
                <a:spcPts val="0"/>
              </a:spcBef>
            </a:pPr>
            <a:endParaRPr lang="en-US" dirty="0"/>
          </a:p>
          <a:p>
            <a:pPr marL="0" lvl="0" indent="0">
              <a:spcBef>
                <a:spcPts val="0"/>
              </a:spcBef>
            </a:pPr>
            <a:endParaRPr dirty="0"/>
          </a:p>
        </p:txBody>
      </p:sp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767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952499" y="1096346"/>
            <a:ext cx="5780809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lvl="0">
              <a:buSzPct val="100000"/>
            </a:pPr>
            <a:r>
              <a:rPr lang="en-US" sz="4000" dirty="0"/>
              <a:t>Monetary Support</a:t>
            </a:r>
            <a:endParaRPr sz="4000" dirty="0"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952500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>
              <a:spcBef>
                <a:spcPts val="0"/>
              </a:spcBef>
            </a:pPr>
            <a:r>
              <a:rPr lang="en-US" dirty="0"/>
              <a:t>Financial Requirements</a:t>
            </a:r>
            <a:endParaRPr dirty="0"/>
          </a:p>
        </p:txBody>
      </p:sp>
      <p:sp>
        <p:nvSpPr>
          <p:cNvPr id="229" name="Google Shape;229;p3"/>
          <p:cNvSpPr txBox="1">
            <a:spLocks noGrp="1"/>
          </p:cNvSpPr>
          <p:nvPr>
            <p:ph type="body" idx="1"/>
          </p:nvPr>
        </p:nvSpPr>
        <p:spPr>
          <a:xfrm>
            <a:off x="952499" y="2656903"/>
            <a:ext cx="8318250" cy="341797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Data Acquisition:</a:t>
            </a:r>
            <a:r>
              <a:rPr lang="en-US" dirty="0"/>
              <a:t> Acquiring a comprehensive dataset of movies, including features like genre, cast, director, ratings, and user preferences.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Software and Tools:</a:t>
            </a:r>
            <a:r>
              <a:rPr lang="en-US" dirty="0"/>
              <a:t> Utilizing machine learning frameworks like Pandas, along with programming languages like Python. 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Maintenance and Updates:</a:t>
            </a:r>
            <a:r>
              <a:rPr lang="en-US" dirty="0"/>
              <a:t> Ongoing maintenance to ensure the recommendation system remains accurate and up-to-date.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Marketing and User Acquisition:</a:t>
            </a:r>
            <a:r>
              <a:rPr lang="en-US" dirty="0"/>
              <a:t> Promoting the recommendation system to attract users and generate interest.  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Integration and Deployment:</a:t>
            </a:r>
            <a:r>
              <a:rPr lang="en-US" dirty="0"/>
              <a:t> Integrating the recommendation system into existing platforms (e.g., streaming services, websites) and deploying it for production use. This involves additional development and testing efforts.</a:t>
            </a:r>
            <a:endParaRPr dirty="0"/>
          </a:p>
        </p:txBody>
      </p:sp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537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1097355" y="225798"/>
            <a:ext cx="5780809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sz="4000" dirty="0"/>
              <a:t>Project Screen shorts</a:t>
            </a:r>
            <a:endParaRPr sz="4000" dirty="0"/>
          </a:p>
        </p:txBody>
      </p:sp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59919"/>
            <a:ext cx="5069941" cy="285184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308" y="3891109"/>
            <a:ext cx="5192268" cy="29206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6835" y="836661"/>
            <a:ext cx="5121600" cy="288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071730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589</TotalTime>
  <Words>1091</Words>
  <Application>Microsoft Office PowerPoint</Application>
  <PresentationFormat>Widescreen</PresentationFormat>
  <Paragraphs>106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Libre Franklin</vt:lpstr>
      <vt:lpstr>Calibri</vt:lpstr>
      <vt:lpstr>Noto Sans Symbols</vt:lpstr>
      <vt:lpstr>Franklin Gothic</vt:lpstr>
      <vt:lpstr>Arial</vt:lpstr>
      <vt:lpstr>Times New Roman</vt:lpstr>
      <vt:lpstr>Wingdings</vt:lpstr>
      <vt:lpstr>Theme1</vt:lpstr>
      <vt:lpstr>Movie Recommendation System </vt:lpstr>
      <vt:lpstr>Idea/Approach Details</vt:lpstr>
      <vt:lpstr>Project Requirements </vt:lpstr>
      <vt:lpstr>Project Requirements </vt:lpstr>
      <vt:lpstr>Design </vt:lpstr>
      <vt:lpstr>Design </vt:lpstr>
      <vt:lpstr>Deployment Details</vt:lpstr>
      <vt:lpstr>Monetary Support</vt:lpstr>
      <vt:lpstr>Project Screen shorts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dc:creator>Sarim Moin</dc:creator>
  <cp:lastModifiedBy>Rehan Khan</cp:lastModifiedBy>
  <cp:revision>49</cp:revision>
  <dcterms:created xsi:type="dcterms:W3CDTF">2022-02-11T07:14:46Z</dcterms:created>
  <dcterms:modified xsi:type="dcterms:W3CDTF">2024-02-22T11:10:55Z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